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6" r:id="rId1"/>
  </p:sldMasterIdLst>
  <p:notesMasterIdLst>
    <p:notesMasterId r:id="rId21"/>
  </p:notesMasterIdLst>
  <p:handoutMasterIdLst>
    <p:handoutMasterId r:id="rId22"/>
  </p:handoutMasterIdLst>
  <p:sldIdLst>
    <p:sldId id="256" r:id="rId2"/>
    <p:sldId id="266" r:id="rId3"/>
    <p:sldId id="279" r:id="rId4"/>
    <p:sldId id="265" r:id="rId5"/>
    <p:sldId id="267" r:id="rId6"/>
    <p:sldId id="258" r:id="rId7"/>
    <p:sldId id="259" r:id="rId8"/>
    <p:sldId id="278" r:id="rId9"/>
    <p:sldId id="281" r:id="rId10"/>
    <p:sldId id="262" r:id="rId11"/>
    <p:sldId id="272" r:id="rId12"/>
    <p:sldId id="282" r:id="rId13"/>
    <p:sldId id="284" r:id="rId14"/>
    <p:sldId id="285" r:id="rId15"/>
    <p:sldId id="273" r:id="rId16"/>
    <p:sldId id="275" r:id="rId17"/>
    <p:sldId id="287" r:id="rId18"/>
    <p:sldId id="276"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132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B0C915-6045-4D05-B102-FFBDA21DEEC8}" type="datetimeFigureOut">
              <a:rPr lang="en-US" smtClean="0"/>
              <a:pPr/>
              <a:t>6/19/2015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96956F-E538-47E0-8D5D-DD61C45731CD}" type="slidenum">
              <a:rPr lang="en-US" smtClean="0"/>
              <a:pPr/>
              <a:t>‹#›</a:t>
            </a:fld>
            <a:endParaRPr lang="en-US"/>
          </a:p>
        </p:txBody>
      </p:sp>
    </p:spTree>
    <p:extLst>
      <p:ext uri="{BB962C8B-B14F-4D97-AF65-F5344CB8AC3E}">
        <p14:creationId xmlns:p14="http://schemas.microsoft.com/office/powerpoint/2010/main" val="10031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4B791-6E22-46AB-8630-AD5B222F18CC}" type="datetimeFigureOut">
              <a:rPr lang="en-US" smtClean="0"/>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CAA9B-A75F-4EC5-8FC1-1BB8FE533741}" type="slidenum">
              <a:rPr lang="en-US" smtClean="0"/>
              <a:pPr/>
              <a:t>‹#›</a:t>
            </a:fld>
            <a:endParaRPr lang="en-US"/>
          </a:p>
        </p:txBody>
      </p:sp>
    </p:spTree>
    <p:extLst>
      <p:ext uri="{BB962C8B-B14F-4D97-AF65-F5344CB8AC3E}">
        <p14:creationId xmlns:p14="http://schemas.microsoft.com/office/powerpoint/2010/main" val="395163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CB2B2B3-B398-41DB-9560-543EC109422C}"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a:pPr/>
              <a:t>‹#›</a:t>
            </a:fld>
            <a:endParaRPr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719F5B6-05DD-47B0-A896-11663C6C85C7}"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AB90630-8356-4116-83F4-8B4FAD1B0D2D}"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DAF3F9B-D0BF-40B9-B0CF-726941E11076}"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2662762-FC3E-4C7E-BA9B-D794DB344BA4}"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11B1676B-9374-48AE-A292-30CB88AE92ED}"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421B0BD-E59E-45BE-A09F-8C29DA23FD23}"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0C01A-0704-0F43-90E6-865C5EB89C99}" type="slidenum">
              <a:rPr lang="en-US" smtClean="0"/>
              <a:pPr/>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C6A32CE-57EA-4243-9F9F-F778932EF4DF}"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0C01A-0704-0F43-90E6-865C5EB89C99}" type="slidenum">
              <a:rPr lang="en-US" smtClean="0"/>
              <a:pPr/>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A9463C6-F122-45BF-AEFA-C11FA6A7DE90}"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0C01A-0704-0F43-90E6-865C5EB89C99}" type="slidenum">
              <a:rPr lang="en-US" smtClean="0"/>
              <a:pPr/>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9EB5110-DBF0-47FE-9BF8-E763E00813CE}"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0C01A-0704-0F43-90E6-865C5EB89C99}"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D0024-4C80-4CC1-B1F7-6281196900A6}" type="datetime1">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0C01A-0704-0F43-90E6-865C5EB89C99}"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6977A4-6744-4231-BEEF-4B5F68C4DEC1}"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EDF7D04-DA68-4C0A-9237-4F1C143EDEFE}" type="datetime1">
              <a:rPr lang="en-US" smtClean="0"/>
              <a:pPr/>
              <a:t>6/19/2015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0C01A-0704-0F43-90E6-865C5EB89C99}" type="slidenum">
              <a:rPr lang="en-US" smtClean="0"/>
              <a:pPr/>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3171B20-1311-4B23-B956-69D081481E68}" type="datetime1">
              <a:rPr lang="en-US" smtClean="0"/>
              <a:pPr/>
              <a:t>6/19/2015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0C01A-0704-0F43-90E6-865C5EB89C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2E6F-D421-4BEA-8193-5AE08FD103B1}" type="datetime1">
              <a:rPr lang="en-US" smtClean="0"/>
              <a:pPr/>
              <a:t>6/19/2015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23223-D0F5-4008-BFEB-64E5A1609208}" type="datetime1">
              <a:rPr lang="en-US" smtClean="0"/>
              <a:pPr/>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0C01A-0704-0F43-90E6-865C5EB89C99}" type="slidenum">
              <a:rPr lang="en-US" smtClean="0"/>
              <a:pPr/>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CA2F973F-CBD6-450D-A3AB-D19C4D7FAE6A}" type="datetime1">
              <a:rPr lang="en-US" smtClean="0"/>
              <a:pPr/>
              <a:t>6/19/2015</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CC80C01A-0704-0F43-90E6-865C5EB89C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Lst>
  <p:hf hdr="0" ftr="0" dt="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wduncan@sierracollege.edu" TargetMode="External"/><Relationship Id="rId2" Type="http://schemas.openxmlformats.org/officeDocument/2006/relationships/hyperlink" Target="mailto:bdowd@sdccd.edu" TargetMode="External"/><Relationship Id="rId1" Type="http://schemas.openxmlformats.org/officeDocument/2006/relationships/slideLayout" Target="../slideLayouts/slideLayout2.xml"/><Relationship Id="rId4" Type="http://schemas.openxmlformats.org/officeDocument/2006/relationships/hyperlink" Target="mailto:dmorse@lbcc.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0531"/>
            <a:ext cx="7772400" cy="3643719"/>
          </a:xfrm>
        </p:spPr>
        <p:txBody>
          <a:bodyPr>
            <a:normAutofit/>
          </a:bodyPr>
          <a:lstStyle/>
          <a:p>
            <a:r>
              <a:rPr lang="en-US" sz="4400" dirty="0" smtClean="0"/>
              <a:t>Sacred Cows or Obstacles to Progress:  Reconsidering Statutory and Regulatory Restrictions on Budget Allocation--Can We Do Better? </a:t>
            </a:r>
            <a:endParaRPr lang="en-US" sz="4400" dirty="0"/>
          </a:p>
        </p:txBody>
      </p:sp>
      <p:sp>
        <p:nvSpPr>
          <p:cNvPr id="3" name="Subtitle 2"/>
          <p:cNvSpPr>
            <a:spLocks noGrp="1"/>
          </p:cNvSpPr>
          <p:nvPr>
            <p:ph type="subTitle" idx="1"/>
          </p:nvPr>
        </p:nvSpPr>
        <p:spPr>
          <a:xfrm>
            <a:off x="685800" y="4539033"/>
            <a:ext cx="7772400" cy="1728163"/>
          </a:xfrm>
        </p:spPr>
        <p:txBody>
          <a:bodyPr>
            <a:normAutofit/>
          </a:bodyPr>
          <a:lstStyle/>
          <a:p>
            <a:r>
              <a:rPr lang="en-US" sz="2200" dirty="0" smtClean="0"/>
              <a:t>Dr. Bonnie Ann Dowd, Executive Vice Chancellor, Business and Technology Services, San Diego CCD </a:t>
            </a:r>
          </a:p>
          <a:p>
            <a:r>
              <a:rPr lang="en-US" sz="2200" dirty="0" smtClean="0"/>
              <a:t>William Duncan, Superintendent and President, Sierra College</a:t>
            </a:r>
          </a:p>
          <a:p>
            <a:r>
              <a:rPr lang="en-US" sz="2200" dirty="0" smtClean="0"/>
              <a:t> David Morse, ASCCC President</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75/25 % Ratio</a:t>
            </a:r>
            <a:endParaRPr lang="en-US" sz="4400" dirty="0"/>
          </a:p>
        </p:txBody>
      </p:sp>
      <p:sp>
        <p:nvSpPr>
          <p:cNvPr id="3" name="Content Placeholder 2"/>
          <p:cNvSpPr>
            <a:spLocks noGrp="1"/>
          </p:cNvSpPr>
          <p:nvPr>
            <p:ph idx="1"/>
          </p:nvPr>
        </p:nvSpPr>
        <p:spPr/>
        <p:txBody>
          <a:bodyPr>
            <a:normAutofit fontScale="77500" lnSpcReduction="20000"/>
          </a:bodyPr>
          <a:lstStyle/>
          <a:p>
            <a:pPr>
              <a:spcAft>
                <a:spcPts val="0"/>
              </a:spcAft>
            </a:pPr>
            <a:r>
              <a:rPr lang="en-US" dirty="0" smtClean="0"/>
              <a:t>A Goal, not a Mandate — no real teeth (except for the FON “penalty”).</a:t>
            </a:r>
          </a:p>
          <a:p>
            <a:pPr lvl="1">
              <a:spcAft>
                <a:spcPts val="0"/>
              </a:spcAft>
            </a:pPr>
            <a:endParaRPr lang="en-US" dirty="0" smtClean="0"/>
          </a:p>
          <a:p>
            <a:pPr lvl="1">
              <a:spcAft>
                <a:spcPts val="0"/>
              </a:spcAft>
            </a:pPr>
            <a:r>
              <a:rPr lang="en-US" dirty="0" smtClean="0"/>
              <a:t>Education Code §87482.6 “the Legislature wishes to recognize and make efforts to address longstanding policy of the board of governors that at least 75 percent of the hours of credit instruction in the California Community Colleges, as a system, should be taught by full-time instructors.”</a:t>
            </a:r>
          </a:p>
          <a:p>
            <a:pPr>
              <a:spcAft>
                <a:spcPts val="0"/>
              </a:spcAft>
            </a:pPr>
            <a:endParaRPr lang="en-US" dirty="0" smtClean="0"/>
          </a:p>
          <a:p>
            <a:pPr>
              <a:spcAft>
                <a:spcPts val="0"/>
              </a:spcAft>
            </a:pPr>
            <a:r>
              <a:rPr lang="en-US" dirty="0" smtClean="0"/>
              <a:t>Districts were required to spend a portion of improvement funds (much of which were never received) to improve full-time to part-time ratio.</a:t>
            </a:r>
          </a:p>
          <a:p>
            <a:pPr>
              <a:spcAft>
                <a:spcPts val="0"/>
              </a:spcAft>
            </a:pPr>
            <a:endParaRPr lang="en-US" dirty="0" smtClean="0"/>
          </a:p>
          <a:p>
            <a:pPr>
              <a:spcAft>
                <a:spcPts val="0"/>
              </a:spcAft>
            </a:pPr>
            <a:r>
              <a:rPr lang="en-US" dirty="0" smtClean="0"/>
              <a:t>Program improvement funds were not included in the state’s budget after 1991, yet the goal remains.</a:t>
            </a:r>
          </a:p>
          <a:p>
            <a:pPr>
              <a:spcAft>
                <a:spcPts val="0"/>
              </a:spcAft>
            </a:pPr>
            <a:endParaRPr lang="en-US" dirty="0" smtClean="0"/>
          </a:p>
          <a:p>
            <a:pPr>
              <a:spcAft>
                <a:spcPts val="0"/>
              </a:spcAft>
            </a:pPr>
            <a:r>
              <a:rPr lang="en-US" dirty="0" smtClean="0"/>
              <a:t>Progress towards the goal, as a system, has not been made . As a system, full-time to part-time ratio declined from 62 % in 2004 to 56% in 2013 system-wide.</a:t>
            </a:r>
            <a:endParaRPr lang="en-US"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Faculty Obligation Number</a:t>
            </a:r>
            <a:endParaRPr lang="en-US" sz="4400" dirty="0"/>
          </a:p>
        </p:txBody>
      </p:sp>
      <p:sp>
        <p:nvSpPr>
          <p:cNvPr id="3" name="Content Placeholder 2"/>
          <p:cNvSpPr>
            <a:spLocks noGrp="1"/>
          </p:cNvSpPr>
          <p:nvPr>
            <p:ph idx="1"/>
          </p:nvPr>
        </p:nvSpPr>
        <p:spPr/>
        <p:txBody>
          <a:bodyPr>
            <a:normAutofit fontScale="47500" lnSpcReduction="20000"/>
          </a:bodyPr>
          <a:lstStyle/>
          <a:p>
            <a:r>
              <a:rPr lang="en-US" sz="2800" dirty="0" smtClean="0"/>
              <a:t>Original Intent – designed as a mechanism to partially comply with the goal of attaining  75% of instruction provided by full-time faculty.</a:t>
            </a:r>
          </a:p>
          <a:p>
            <a:pPr lvl="1"/>
            <a:r>
              <a:rPr lang="en-US" sz="2600" dirty="0" smtClean="0"/>
              <a:t>California </a:t>
            </a:r>
            <a:r>
              <a:rPr lang="en-US" sz="2600" dirty="0"/>
              <a:t>Code of Regulations (CCR), title 5, </a:t>
            </a:r>
            <a:r>
              <a:rPr lang="en-US" sz="2600" dirty="0" smtClean="0"/>
              <a:t>§51025 </a:t>
            </a:r>
            <a:r>
              <a:rPr lang="en-US" sz="2600" dirty="0"/>
              <a:t>requires community college districts to increase their base number of full-time faculty over the prior year in proportion to the amount of growth in credit </a:t>
            </a:r>
            <a:r>
              <a:rPr lang="en-US" sz="2600" dirty="0" smtClean="0"/>
              <a:t>FTES; §53300 </a:t>
            </a:r>
            <a:r>
              <a:rPr lang="en-US" sz="2600" dirty="0"/>
              <a:t>defines full-time and part-time faculty.</a:t>
            </a:r>
          </a:p>
          <a:p>
            <a:r>
              <a:rPr lang="en-US" sz="2800" dirty="0" smtClean="0"/>
              <a:t>During a year in which the BOG determines adequate funding is available, each district’s FON obligation increases approximately by its percentage increase in funded FTES in credit courses. Cost of not achieving  a district’s FON is the average replacement cost of a full-time faculty member, which in 2014 was determined to be approximately $73,000 per FTEF. Payment of the “penalty” may be deferred one year but it cannot be waived.</a:t>
            </a:r>
          </a:p>
          <a:p>
            <a:pPr>
              <a:spcAft>
                <a:spcPts val="0"/>
              </a:spcAft>
            </a:pPr>
            <a:r>
              <a:rPr lang="en-US" sz="2800" dirty="0"/>
              <a:t>Issues:</a:t>
            </a:r>
          </a:p>
          <a:p>
            <a:pPr lvl="1">
              <a:spcAft>
                <a:spcPts val="0"/>
              </a:spcAft>
            </a:pPr>
            <a:r>
              <a:rPr lang="en-US" sz="2800" dirty="0"/>
              <a:t>Based on a 1988 snapshot of colleges FTES and FTEF.</a:t>
            </a:r>
          </a:p>
          <a:p>
            <a:pPr lvl="1">
              <a:spcAft>
                <a:spcPts val="0"/>
              </a:spcAft>
            </a:pPr>
            <a:r>
              <a:rPr lang="en-US" sz="2800" dirty="0"/>
              <a:t>State funding shortfalls can result in FON being frozen or decreased.</a:t>
            </a:r>
          </a:p>
          <a:p>
            <a:pPr lvl="1">
              <a:spcAft>
                <a:spcPts val="0"/>
              </a:spcAft>
            </a:pPr>
            <a:r>
              <a:rPr lang="en-US" sz="2800" dirty="0"/>
              <a:t>Sometimes FON is seen as a ceiling, not a floor</a:t>
            </a:r>
          </a:p>
          <a:p>
            <a:pPr lvl="1">
              <a:spcAft>
                <a:spcPts val="0"/>
              </a:spcAft>
            </a:pPr>
            <a:r>
              <a:rPr lang="en-US" sz="2800" dirty="0"/>
              <a:t>Does not include noncredit faculty; however, includes Librarians and Counselors.</a:t>
            </a:r>
          </a:p>
          <a:p>
            <a:endParaRPr lang="en-US" sz="2800" dirty="0" smtClean="0"/>
          </a:p>
          <a:p>
            <a:r>
              <a:rPr lang="en-US" sz="2800" dirty="0" smtClean="0"/>
              <a:t>Only credit classroom faculty count toward meeting 50% Law obligation.</a:t>
            </a:r>
          </a:p>
          <a:p>
            <a:pPr lvl="1">
              <a:spcAft>
                <a:spcPts val="0"/>
              </a:spcAft>
            </a:pPr>
            <a:endParaRPr lang="en-US" sz="2800" dirty="0" smtClean="0"/>
          </a:p>
          <a:p>
            <a:pPr lvl="1">
              <a:spcAft>
                <a:spcPts val="0"/>
              </a:spcAft>
            </a:pPr>
            <a:endParaRPr lang="en-US" sz="2800"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SB 361</a:t>
            </a:r>
            <a:endParaRPr lang="en-US" sz="4400" dirty="0"/>
          </a:p>
        </p:txBody>
      </p:sp>
      <p:sp>
        <p:nvSpPr>
          <p:cNvPr id="3" name="Content Placeholder 2"/>
          <p:cNvSpPr>
            <a:spLocks noGrp="1"/>
          </p:cNvSpPr>
          <p:nvPr>
            <p:ph idx="1"/>
          </p:nvPr>
        </p:nvSpPr>
        <p:spPr/>
        <p:txBody>
          <a:bodyPr>
            <a:normAutofit/>
          </a:bodyPr>
          <a:lstStyle/>
          <a:p>
            <a:r>
              <a:rPr lang="en-US" sz="1800" dirty="0" smtClean="0"/>
              <a:t>Enacted in 2006 in order to “equalize” per FTES funding for all districts and replace Program Based Funding, which was implemented with AB1725, but never fully funded.</a:t>
            </a:r>
          </a:p>
          <a:p>
            <a:r>
              <a:rPr lang="en-US" sz="1800" dirty="0" smtClean="0"/>
              <a:t>Established a minimum per-credit and non-credit FTES funding rate, with annual COLA adjustments.</a:t>
            </a:r>
          </a:p>
          <a:p>
            <a:r>
              <a:rPr lang="en-US" sz="1800" dirty="0"/>
              <a:t>Growth rates were proposed but never enacted because of the state’s economic downturn, which began in 2007-08.  </a:t>
            </a:r>
          </a:p>
          <a:p>
            <a:r>
              <a:rPr lang="en-US" sz="1800" dirty="0" smtClean="0"/>
              <a:t>Growth funding actually became “Restoration” funding as a result of the “workload reductions” to FTES targets and apportionment </a:t>
            </a:r>
            <a:r>
              <a:rPr lang="en-US" sz="1800" dirty="0"/>
              <a:t>revenue </a:t>
            </a:r>
            <a:r>
              <a:rPr lang="en-US" sz="1800" dirty="0" smtClean="0"/>
              <a:t>funding imposed </a:t>
            </a:r>
            <a:r>
              <a:rPr lang="en-US" sz="1800" dirty="0"/>
              <a:t>by the state on all </a:t>
            </a:r>
            <a:r>
              <a:rPr lang="en-US" sz="1800" dirty="0" smtClean="0"/>
              <a:t>districts. </a:t>
            </a:r>
            <a:endParaRPr lang="en-US" sz="1800" dirty="0"/>
          </a:p>
          <a:p>
            <a:endParaRPr lang="en-US" sz="1800" dirty="0" smtClean="0"/>
          </a:p>
        </p:txBody>
      </p:sp>
      <p:sp>
        <p:nvSpPr>
          <p:cNvPr id="4" name="Slide Number Placeholder 3"/>
          <p:cNvSpPr>
            <a:spLocks noGrp="1"/>
          </p:cNvSpPr>
          <p:nvPr>
            <p:ph type="sldNum" sz="quarter" idx="12"/>
          </p:nvPr>
        </p:nvSpPr>
        <p:spPr/>
        <p:txBody>
          <a:bodyPr/>
          <a:lstStyle/>
          <a:p>
            <a:fld id="{CC80C01A-0704-0F43-90E6-865C5EB89C99}" type="slidenum">
              <a:rPr lang="en-US" smtClean="0"/>
              <a:pPr/>
              <a:t>12</a:t>
            </a:fld>
            <a:endParaRPr lang="en-US" dirty="0"/>
          </a:p>
        </p:txBody>
      </p:sp>
    </p:spTree>
    <p:extLst>
      <p:ext uri="{BB962C8B-B14F-4D97-AF65-F5344CB8AC3E}">
        <p14:creationId xmlns:p14="http://schemas.microsoft.com/office/powerpoint/2010/main" val="346690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SB1456 – Student Success Act</a:t>
            </a:r>
            <a:endParaRPr lang="en-US" sz="4400" dirty="0"/>
          </a:p>
        </p:txBody>
      </p:sp>
      <p:sp>
        <p:nvSpPr>
          <p:cNvPr id="3" name="Content Placeholder 2"/>
          <p:cNvSpPr>
            <a:spLocks noGrp="1"/>
          </p:cNvSpPr>
          <p:nvPr>
            <p:ph idx="1"/>
          </p:nvPr>
        </p:nvSpPr>
        <p:spPr/>
        <p:txBody>
          <a:bodyPr>
            <a:normAutofit/>
          </a:bodyPr>
          <a:lstStyle/>
          <a:p>
            <a:r>
              <a:rPr lang="en-US" sz="1800" dirty="0" smtClean="0"/>
              <a:t>Enacted in 2012 based upon recommendations from Student Success Task Force.</a:t>
            </a:r>
          </a:p>
          <a:p>
            <a:r>
              <a:rPr lang="en-US" sz="1800" dirty="0" smtClean="0"/>
              <a:t>Focus on student services that assists students in identifying their educational goals and providing a pathway for them to achieve their goals.</a:t>
            </a:r>
          </a:p>
          <a:p>
            <a:r>
              <a:rPr lang="en-US" sz="1800" dirty="0" smtClean="0"/>
              <a:t>Added services districts are required to provide include: assessment, orientation and counseling all of which are not considered instructional costs.</a:t>
            </a:r>
            <a:endParaRPr lang="en-US" sz="18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13</a:t>
            </a:fld>
            <a:endParaRPr lang="en-US" dirty="0"/>
          </a:p>
        </p:txBody>
      </p:sp>
    </p:spTree>
    <p:extLst>
      <p:ext uri="{BB962C8B-B14F-4D97-AF65-F5344CB8AC3E}">
        <p14:creationId xmlns:p14="http://schemas.microsoft.com/office/powerpoint/2010/main" val="4155916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Cow to How</a:t>
            </a:r>
            <a:endParaRPr lang="en-US" sz="4400" dirty="0"/>
          </a:p>
        </p:txBody>
      </p:sp>
      <p:sp>
        <p:nvSpPr>
          <p:cNvPr id="4" name="Content Placeholder 3"/>
          <p:cNvSpPr>
            <a:spLocks noGrp="1"/>
          </p:cNvSpPr>
          <p:nvPr>
            <p:ph idx="1"/>
          </p:nvPr>
        </p:nvSpPr>
        <p:spPr/>
        <p:txBody>
          <a:bodyPr/>
          <a:lstStyle/>
          <a:p>
            <a:r>
              <a:rPr lang="en-US" sz="1800" dirty="0" smtClean="0"/>
              <a:t>Is there a “better approach” to funding California Community Colleges… while still providing “quality education”? </a:t>
            </a:r>
          </a:p>
          <a:p>
            <a:r>
              <a:rPr lang="en-US" sz="1800" dirty="0" smtClean="0"/>
              <a:t>If so…What, How and Who? </a:t>
            </a:r>
          </a:p>
          <a:p>
            <a:endParaRPr lang="en-US" dirty="0" smtClean="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57" y="3209139"/>
            <a:ext cx="2922632" cy="23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C80C01A-0704-0F43-90E6-865C5EB89C99}" type="slidenum">
              <a:rPr lang="en-US" smtClean="0"/>
              <a:pPr/>
              <a:t>14</a:t>
            </a:fld>
            <a:endParaRPr lang="en-US" dirty="0"/>
          </a:p>
        </p:txBody>
      </p:sp>
    </p:spTree>
    <p:extLst>
      <p:ext uri="{BB962C8B-B14F-4D97-AF65-F5344CB8AC3E}">
        <p14:creationId xmlns:p14="http://schemas.microsoft.com/office/powerpoint/2010/main" val="410590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Better Approach?</a:t>
            </a:r>
            <a:endParaRPr lang="en-US" sz="4400" dirty="0"/>
          </a:p>
        </p:txBody>
      </p:sp>
      <p:sp>
        <p:nvSpPr>
          <p:cNvPr id="3" name="Content Placeholder 2"/>
          <p:cNvSpPr>
            <a:spLocks noGrp="1"/>
          </p:cNvSpPr>
          <p:nvPr>
            <p:ph idx="1"/>
          </p:nvPr>
        </p:nvSpPr>
        <p:spPr/>
        <p:txBody>
          <a:bodyPr>
            <a:noAutofit/>
          </a:bodyPr>
          <a:lstStyle/>
          <a:p>
            <a:r>
              <a:rPr lang="en-US" dirty="0" smtClean="0"/>
              <a:t>Discussion questions to explore a new direction:</a:t>
            </a:r>
          </a:p>
          <a:p>
            <a:pPr lvl="1">
              <a:lnSpc>
                <a:spcPct val="150000"/>
              </a:lnSpc>
              <a:spcAft>
                <a:spcPts val="0"/>
              </a:spcAft>
            </a:pPr>
            <a:r>
              <a:rPr lang="en-US" sz="1800" dirty="0" smtClean="0"/>
              <a:t>What is the true cost of educating a student today and into the future?</a:t>
            </a:r>
          </a:p>
          <a:p>
            <a:pPr lvl="1">
              <a:spcAft>
                <a:spcPts val="0"/>
              </a:spcAft>
            </a:pPr>
            <a:r>
              <a:rPr lang="en-US" sz="1800" dirty="0"/>
              <a:t>What additional resources </a:t>
            </a:r>
            <a:r>
              <a:rPr lang="en-US" sz="1800" dirty="0" smtClean="0"/>
              <a:t>impact a district’s ability to support </a:t>
            </a:r>
            <a:r>
              <a:rPr lang="en-US" sz="1800" dirty="0"/>
              <a:t>classroom instruction</a:t>
            </a:r>
            <a:r>
              <a:rPr lang="en-US" sz="1800" dirty="0" smtClean="0"/>
              <a:t>?</a:t>
            </a:r>
          </a:p>
          <a:p>
            <a:pPr lvl="1">
              <a:lnSpc>
                <a:spcPct val="150000"/>
              </a:lnSpc>
              <a:spcAft>
                <a:spcPts val="0"/>
              </a:spcAft>
            </a:pPr>
            <a:r>
              <a:rPr lang="en-US" sz="1800" dirty="0" smtClean="0"/>
              <a:t>What </a:t>
            </a:r>
            <a:r>
              <a:rPr lang="en-US" sz="1800" dirty="0"/>
              <a:t>are our priorities?</a:t>
            </a:r>
          </a:p>
          <a:p>
            <a:pPr lvl="1">
              <a:lnSpc>
                <a:spcPct val="150000"/>
              </a:lnSpc>
              <a:spcAft>
                <a:spcPts val="0"/>
              </a:spcAft>
            </a:pPr>
            <a:r>
              <a:rPr lang="en-US" sz="1800" dirty="0"/>
              <a:t>What are we trying to achieve?</a:t>
            </a:r>
          </a:p>
          <a:p>
            <a:pPr lvl="1">
              <a:lnSpc>
                <a:spcPct val="150000"/>
              </a:lnSpc>
              <a:spcAft>
                <a:spcPts val="0"/>
              </a:spcAft>
            </a:pPr>
            <a:r>
              <a:rPr lang="en-US" sz="1800" dirty="0" smtClean="0"/>
              <a:t>What </a:t>
            </a:r>
            <a:r>
              <a:rPr lang="en-US" sz="1800" dirty="0"/>
              <a:t>are we trying to protect</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Better Approach?</a:t>
            </a:r>
            <a:endParaRPr lang="en-US" sz="4400" dirty="0"/>
          </a:p>
        </p:txBody>
      </p:sp>
      <p:sp>
        <p:nvSpPr>
          <p:cNvPr id="3" name="Content Placeholder 2"/>
          <p:cNvSpPr>
            <a:spLocks noGrp="1"/>
          </p:cNvSpPr>
          <p:nvPr>
            <p:ph idx="1"/>
          </p:nvPr>
        </p:nvSpPr>
        <p:spPr/>
        <p:txBody>
          <a:bodyPr>
            <a:normAutofit/>
          </a:bodyPr>
          <a:lstStyle/>
          <a:p>
            <a:r>
              <a:rPr lang="en-US" dirty="0" smtClean="0"/>
              <a:t>Discussion questions to explore a new direction:</a:t>
            </a:r>
          </a:p>
          <a:p>
            <a:pPr lvl="1"/>
            <a:r>
              <a:rPr lang="en-US" sz="1800" dirty="0" smtClean="0"/>
              <a:t>How do we start the conversations?</a:t>
            </a:r>
          </a:p>
          <a:p>
            <a:pPr lvl="1"/>
            <a:r>
              <a:rPr lang="en-US" sz="1800" dirty="0" smtClean="0"/>
              <a:t>How do we identify any barriers to change</a:t>
            </a:r>
          </a:p>
          <a:p>
            <a:pPr marL="914400" lvl="2"/>
            <a:r>
              <a:rPr lang="en-US" sz="1800" dirty="0" smtClean="0"/>
              <a:t>How do we overcome the barriers?</a:t>
            </a:r>
          </a:p>
          <a:p>
            <a:pPr marL="914400" lvl="2"/>
            <a:r>
              <a:rPr lang="en-US" sz="1800" dirty="0"/>
              <a:t>How do we move </a:t>
            </a:r>
            <a:r>
              <a:rPr lang="en-US" sz="1800" dirty="0" smtClean="0"/>
              <a:t>forward?</a:t>
            </a:r>
            <a:endParaRPr lang="en-US" sz="1800" dirty="0"/>
          </a:p>
        </p:txBody>
      </p:sp>
      <p:sp>
        <p:nvSpPr>
          <p:cNvPr id="5" name="Slide Number Placeholder 4"/>
          <p:cNvSpPr>
            <a:spLocks noGrp="1"/>
          </p:cNvSpPr>
          <p:nvPr>
            <p:ph type="sldNum" sz="quarter" idx="12"/>
          </p:nvPr>
        </p:nvSpPr>
        <p:spPr/>
        <p:txBody>
          <a:bodyPr/>
          <a:lstStyle/>
          <a:p>
            <a:fld id="{CC80C01A-0704-0F43-90E6-865C5EB89C99}"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Better Approach?</a:t>
            </a:r>
            <a:endParaRPr lang="en-US" sz="4400" dirty="0"/>
          </a:p>
        </p:txBody>
      </p:sp>
      <p:sp>
        <p:nvSpPr>
          <p:cNvPr id="3" name="Content Placeholder 2"/>
          <p:cNvSpPr>
            <a:spLocks noGrp="1"/>
          </p:cNvSpPr>
          <p:nvPr>
            <p:ph idx="1"/>
          </p:nvPr>
        </p:nvSpPr>
        <p:spPr/>
        <p:txBody>
          <a:bodyPr>
            <a:normAutofit/>
          </a:bodyPr>
          <a:lstStyle/>
          <a:p>
            <a:r>
              <a:rPr lang="en-US" dirty="0" smtClean="0"/>
              <a:t>Discussion questions to explore a new direction:</a:t>
            </a:r>
          </a:p>
          <a:p>
            <a:pPr lvl="1"/>
            <a:r>
              <a:rPr lang="en-US" sz="1800" dirty="0" smtClean="0"/>
              <a:t>Who should start the conversation?</a:t>
            </a:r>
          </a:p>
          <a:p>
            <a:pPr lvl="1"/>
            <a:r>
              <a:rPr lang="en-US" sz="1800" dirty="0" smtClean="0"/>
              <a:t>Who needs to be a part of the conversation?</a:t>
            </a:r>
          </a:p>
          <a:p>
            <a:pPr marL="457200" lvl="1" indent="0">
              <a:buNone/>
            </a:pPr>
            <a:endParaRPr lang="en-US" sz="2800" dirty="0" smtClean="0"/>
          </a:p>
        </p:txBody>
      </p:sp>
      <p:sp>
        <p:nvSpPr>
          <p:cNvPr id="4" name="Slide Number Placeholder 3"/>
          <p:cNvSpPr>
            <a:spLocks noGrp="1"/>
          </p:cNvSpPr>
          <p:nvPr>
            <p:ph type="sldNum" sz="quarter" idx="12"/>
          </p:nvPr>
        </p:nvSpPr>
        <p:spPr/>
        <p:txBody>
          <a:bodyPr/>
          <a:lstStyle/>
          <a:p>
            <a:fld id="{CC80C01A-0704-0F43-90E6-865C5EB89C99}" type="slidenum">
              <a:rPr lang="en-US" smtClean="0"/>
              <a:pPr/>
              <a:t>17</a:t>
            </a:fld>
            <a:endParaRPr lang="en-US" dirty="0"/>
          </a:p>
        </p:txBody>
      </p:sp>
    </p:spTree>
    <p:extLst>
      <p:ext uri="{BB962C8B-B14F-4D97-AF65-F5344CB8AC3E}">
        <p14:creationId xmlns:p14="http://schemas.microsoft.com/office/powerpoint/2010/main" val="359938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Key to Finding a Solution</a:t>
            </a:r>
            <a:endParaRPr lang="en-US" sz="4400" dirty="0"/>
          </a:p>
        </p:txBody>
      </p:sp>
      <p:sp>
        <p:nvSpPr>
          <p:cNvPr id="3" name="Content Placeholder 2"/>
          <p:cNvSpPr>
            <a:spLocks noGrp="1"/>
          </p:cNvSpPr>
          <p:nvPr>
            <p:ph idx="1"/>
          </p:nvPr>
        </p:nvSpPr>
        <p:spPr/>
        <p:txBody>
          <a:bodyPr>
            <a:normAutofit/>
          </a:bodyPr>
          <a:lstStyle/>
          <a:p>
            <a:r>
              <a:rPr lang="en-US" sz="2000" dirty="0" smtClean="0"/>
              <a:t>If faculty take the lead in this conversation, it will have a much greater chance to produce results.</a:t>
            </a:r>
          </a:p>
          <a:p>
            <a:pPr marL="457200" lvl="2">
              <a:spcAft>
                <a:spcPts val="2000"/>
              </a:spcAft>
            </a:pPr>
            <a:r>
              <a:rPr lang="en-US" dirty="0"/>
              <a:t>Do </a:t>
            </a:r>
            <a:r>
              <a:rPr lang="en-US" dirty="0" smtClean="0"/>
              <a:t>faculty have </a:t>
            </a:r>
            <a:r>
              <a:rPr lang="en-US" dirty="0"/>
              <a:t>any advantages at this time that we could use</a:t>
            </a:r>
            <a:r>
              <a:rPr lang="en-US" dirty="0" smtClean="0"/>
              <a:t>?</a:t>
            </a:r>
          </a:p>
          <a:p>
            <a:r>
              <a:rPr lang="en-US" sz="2000" dirty="0" smtClean="0"/>
              <a:t>Given that change is inevitable, do we want to shape it or watch it happen to us?</a:t>
            </a:r>
            <a:endParaRPr lang="en-US" sz="20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Thank You</a:t>
            </a:r>
            <a:endParaRPr lang="en-US" sz="4400" dirty="0"/>
          </a:p>
        </p:txBody>
      </p:sp>
      <p:sp>
        <p:nvSpPr>
          <p:cNvPr id="3" name="Content Placeholder 2"/>
          <p:cNvSpPr>
            <a:spLocks noGrp="1"/>
          </p:cNvSpPr>
          <p:nvPr>
            <p:ph idx="1"/>
          </p:nvPr>
        </p:nvSpPr>
        <p:spPr/>
        <p:txBody>
          <a:bodyPr>
            <a:normAutofit/>
          </a:bodyPr>
          <a:lstStyle/>
          <a:p>
            <a:r>
              <a:rPr lang="en-US" sz="2800" dirty="0" smtClean="0"/>
              <a:t>Bonnie Ann Dowd:  </a:t>
            </a:r>
            <a:r>
              <a:rPr lang="en-US" sz="2800" dirty="0" smtClean="0">
                <a:hlinkClick r:id="rId2"/>
              </a:rPr>
              <a:t>bdowd@sdccd.edu</a:t>
            </a:r>
            <a:endParaRPr lang="en-US" sz="2800" dirty="0" smtClean="0"/>
          </a:p>
          <a:p>
            <a:r>
              <a:rPr lang="en-US" sz="2800" dirty="0" smtClean="0"/>
              <a:t>William Duncan:  </a:t>
            </a:r>
            <a:r>
              <a:rPr lang="en-US" sz="2800" dirty="0" smtClean="0">
                <a:hlinkClick r:id="rId3"/>
              </a:rPr>
              <a:t>wduncan@sierracollege.edu</a:t>
            </a:r>
            <a:endParaRPr lang="en-US" sz="2800" dirty="0" smtClean="0"/>
          </a:p>
          <a:p>
            <a:r>
              <a:rPr lang="en-US" sz="2800" dirty="0" smtClean="0"/>
              <a:t>David Morse:  </a:t>
            </a:r>
            <a:r>
              <a:rPr lang="en-US" sz="2800" dirty="0" smtClean="0">
                <a:hlinkClick r:id="rId4"/>
              </a:rPr>
              <a:t>dmorse@lbcc.edu</a:t>
            </a:r>
            <a:endParaRPr lang="en-US" sz="2800" dirty="0" smtClean="0"/>
          </a:p>
        </p:txBody>
      </p:sp>
      <p:sp>
        <p:nvSpPr>
          <p:cNvPr id="4" name="Slide Number Placeholder 3"/>
          <p:cNvSpPr>
            <a:spLocks noGrp="1"/>
          </p:cNvSpPr>
          <p:nvPr>
            <p:ph type="sldNum" sz="quarter" idx="12"/>
          </p:nvPr>
        </p:nvSpPr>
        <p:spPr/>
        <p:txBody>
          <a:bodyPr/>
          <a:lstStyle/>
          <a:p>
            <a:fld id="{CC80C01A-0704-0F43-90E6-865C5EB89C9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Sacred Cows</a:t>
            </a:r>
            <a:endParaRPr lang="en-US" sz="4400" dirty="0"/>
          </a:p>
        </p:txBody>
      </p:sp>
      <p:sp>
        <p:nvSpPr>
          <p:cNvPr id="3" name="Content Placeholder 2"/>
          <p:cNvSpPr>
            <a:spLocks noGrp="1"/>
          </p:cNvSpPr>
          <p:nvPr>
            <p:ph idx="1"/>
          </p:nvPr>
        </p:nvSpPr>
        <p:spPr/>
        <p:txBody>
          <a:bodyPr>
            <a:normAutofit/>
          </a:bodyPr>
          <a:lstStyle/>
          <a:p>
            <a:r>
              <a:rPr lang="en-US" dirty="0" smtClean="0"/>
              <a:t>50% Law (1961)</a:t>
            </a:r>
          </a:p>
          <a:p>
            <a:r>
              <a:rPr lang="en-US" dirty="0" smtClean="0"/>
              <a:t>AB 1725 </a:t>
            </a:r>
            <a:r>
              <a:rPr lang="en-US" dirty="0"/>
              <a:t>(1988)</a:t>
            </a:r>
          </a:p>
          <a:p>
            <a:r>
              <a:rPr lang="en-US" dirty="0" smtClean="0"/>
              <a:t>75/25% </a:t>
            </a:r>
            <a:r>
              <a:rPr lang="en-US" dirty="0"/>
              <a:t>Ratio (1988)</a:t>
            </a:r>
          </a:p>
          <a:p>
            <a:r>
              <a:rPr lang="en-US" dirty="0" smtClean="0"/>
              <a:t>Faculty Obligation Number (1989)</a:t>
            </a:r>
          </a:p>
          <a:p>
            <a:r>
              <a:rPr lang="en-US" dirty="0" smtClean="0"/>
              <a:t>SB 361 (2006)</a:t>
            </a:r>
          </a:p>
          <a:p>
            <a:r>
              <a:rPr lang="en-US" dirty="0" smtClean="0"/>
              <a:t>SB 1456 (2012)</a:t>
            </a:r>
          </a:p>
        </p:txBody>
      </p:sp>
      <p:pic>
        <p:nvPicPr>
          <p:cNvPr id="4" name="Picture 3" descr="AA04969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61589" y="3271710"/>
            <a:ext cx="3072101" cy="2748090"/>
          </a:xfrm>
          <a:prstGeom prst="rect">
            <a:avLst/>
          </a:prstGeom>
        </p:spPr>
      </p:pic>
      <p:sp>
        <p:nvSpPr>
          <p:cNvPr id="5" name="Slide Number Placeholder 4"/>
          <p:cNvSpPr>
            <a:spLocks noGrp="1"/>
          </p:cNvSpPr>
          <p:nvPr>
            <p:ph type="sldNum" sz="quarter" idx="12"/>
          </p:nvPr>
        </p:nvSpPr>
        <p:spPr/>
        <p:txBody>
          <a:bodyPr/>
          <a:lstStyle/>
          <a:p>
            <a:fld id="{CC80C01A-0704-0F43-90E6-865C5EB89C99}" type="slidenum">
              <a:rPr lang="en-US" smtClean="0"/>
              <a:pPr/>
              <a:t>2</a:t>
            </a:fld>
            <a:endParaRPr lang="en-US" dirty="0"/>
          </a:p>
        </p:txBody>
      </p:sp>
    </p:spTree>
    <p:extLst>
      <p:ext uri="{BB962C8B-B14F-4D97-AF65-F5344CB8AC3E}">
        <p14:creationId xmlns:p14="http://schemas.microsoft.com/office/powerpoint/2010/main" val="348023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92881"/>
            <a:ext cx="8001000" cy="1224757"/>
          </a:xfrm>
        </p:spPr>
        <p:txBody>
          <a:bodyPr/>
          <a:lstStyle/>
          <a:p>
            <a:r>
              <a:rPr lang="en-US" sz="4000" dirty="0" smtClean="0"/>
              <a:t/>
            </a:r>
            <a:br>
              <a:rPr lang="en-US" sz="4000" dirty="0" smtClean="0"/>
            </a:br>
            <a:r>
              <a:rPr lang="en-US" sz="4000" dirty="0" smtClean="0"/>
              <a:t/>
            </a:r>
            <a:br>
              <a:rPr lang="en-US" sz="4000" dirty="0" smtClean="0"/>
            </a:br>
            <a:r>
              <a:rPr lang="en-US" sz="4000" dirty="0"/>
              <a:t/>
            </a:r>
            <a:br>
              <a:rPr lang="en-US" sz="4000" dirty="0"/>
            </a:br>
            <a:r>
              <a:rPr lang="en-US" sz="3200" dirty="0" smtClean="0"/>
              <a:t>Sacred Cows and Unintended Consequences</a:t>
            </a:r>
            <a:br>
              <a:rPr lang="en-US" sz="32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Laws and regulations were added one at a time to address specific issues.</a:t>
            </a:r>
          </a:p>
          <a:p>
            <a:r>
              <a:rPr lang="en-US" dirty="0" smtClean="0"/>
              <a:t>No one studied the collective impact as new laws, regulations and mandates (funded and unfunded) were proposed and enacted.</a:t>
            </a:r>
          </a:p>
          <a:p>
            <a:r>
              <a:rPr lang="en-US" dirty="0" smtClean="0"/>
              <a:t>Initial funding was sometimes provided when legislation was passed, but funding was later cut, yet the mandates remained.</a:t>
            </a:r>
          </a:p>
          <a:p>
            <a:r>
              <a:rPr lang="en-US" dirty="0" smtClean="0"/>
              <a:t>In some cases, legislation was passed without any funding to implement it, yet community colleges must still meet the requirements.</a:t>
            </a:r>
            <a:endParaRPr lang="en-US"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3</a:t>
            </a:fld>
            <a:endParaRPr lang="en-US" dirty="0"/>
          </a:p>
        </p:txBody>
      </p:sp>
    </p:spTree>
    <p:extLst>
      <p:ext uri="{BB962C8B-B14F-4D97-AF65-F5344CB8AC3E}">
        <p14:creationId xmlns:p14="http://schemas.microsoft.com/office/powerpoint/2010/main" val="290798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20629"/>
            <a:ext cx="7272339" cy="1339009"/>
          </a:xfrm>
        </p:spPr>
        <p:txBody>
          <a:bodyPr/>
          <a:lstStyle/>
          <a:p>
            <a:r>
              <a:rPr lang="en-US" sz="4400" dirty="0" smtClean="0"/>
              <a:t>50% Law Definition </a:t>
            </a:r>
            <a:endParaRPr lang="en-US" sz="4400" dirty="0"/>
          </a:p>
        </p:txBody>
      </p:sp>
      <p:sp>
        <p:nvSpPr>
          <p:cNvPr id="3" name="Content Placeholder 2"/>
          <p:cNvSpPr>
            <a:spLocks noGrp="1"/>
          </p:cNvSpPr>
          <p:nvPr>
            <p:ph idx="1"/>
          </p:nvPr>
        </p:nvSpPr>
        <p:spPr>
          <a:xfrm>
            <a:off x="678656" y="2043896"/>
            <a:ext cx="7682707" cy="4082267"/>
          </a:xfrm>
        </p:spPr>
        <p:txBody>
          <a:bodyPr>
            <a:normAutofit/>
          </a:bodyPr>
          <a:lstStyle/>
          <a:p>
            <a:pPr marL="0" indent="0">
              <a:buNone/>
            </a:pPr>
            <a:r>
              <a:rPr lang="en-US" b="1" u="sng" dirty="0"/>
              <a:t>Education Code 84362 (d):  </a:t>
            </a:r>
            <a:endParaRPr lang="en-US" b="1" u="sng" dirty="0" smtClean="0"/>
          </a:p>
          <a:p>
            <a:pPr marL="0" indent="0">
              <a:buNone/>
            </a:pPr>
            <a:r>
              <a:rPr lang="en-US" dirty="0" smtClean="0"/>
              <a:t>“</a:t>
            </a:r>
            <a:r>
              <a:rPr lang="en-US" dirty="0"/>
              <a:t>There shall be expended during each fiscal year for payment of salaries of classroom instructors by a community college district, 50 percent of the district's current expense of education.”</a:t>
            </a:r>
          </a:p>
        </p:txBody>
      </p:sp>
      <p:sp>
        <p:nvSpPr>
          <p:cNvPr id="4" name="Slide Number Placeholder 3"/>
          <p:cNvSpPr>
            <a:spLocks noGrp="1"/>
          </p:cNvSpPr>
          <p:nvPr>
            <p:ph type="sldNum" sz="quarter" idx="12"/>
          </p:nvPr>
        </p:nvSpPr>
        <p:spPr/>
        <p:txBody>
          <a:bodyPr/>
          <a:lstStyle/>
          <a:p>
            <a:fld id="{CC80C01A-0704-0F43-90E6-865C5EB89C9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097693"/>
          </a:xfrm>
        </p:spPr>
        <p:txBody>
          <a:bodyPr/>
          <a:lstStyle/>
          <a:p>
            <a:r>
              <a:rPr lang="en-US" sz="4400" dirty="0"/>
              <a:t>50% Law </a:t>
            </a:r>
            <a:r>
              <a:rPr lang="en-US" sz="4400" dirty="0" smtClean="0"/>
              <a:t>Definition (cont’d)</a:t>
            </a:r>
            <a:endParaRPr lang="en-US" sz="4400" dirty="0"/>
          </a:p>
        </p:txBody>
      </p:sp>
      <p:sp>
        <p:nvSpPr>
          <p:cNvPr id="3" name="Content Placeholder 2"/>
          <p:cNvSpPr>
            <a:spLocks noGrp="1"/>
          </p:cNvSpPr>
          <p:nvPr>
            <p:ph idx="1"/>
          </p:nvPr>
        </p:nvSpPr>
        <p:spPr>
          <a:xfrm>
            <a:off x="557213" y="1743075"/>
            <a:ext cx="8289347" cy="4514850"/>
          </a:xfrm>
        </p:spPr>
        <p:txBody>
          <a:bodyPr>
            <a:normAutofit fontScale="25000" lnSpcReduction="20000"/>
          </a:bodyPr>
          <a:lstStyle/>
          <a:p>
            <a:pPr marL="0" indent="0">
              <a:buNone/>
            </a:pPr>
            <a:r>
              <a:rPr lang="en-US" sz="8000" b="1" u="sng" dirty="0" smtClean="0"/>
              <a:t>Title </a:t>
            </a:r>
            <a:r>
              <a:rPr lang="en-US" sz="8000" b="1" u="sng" dirty="0"/>
              <a:t>5 Section 58204 (a):</a:t>
            </a:r>
            <a:endParaRPr lang="en-US" sz="8000" b="1" dirty="0"/>
          </a:p>
          <a:p>
            <a:pPr marL="457200" indent="-457200">
              <a:buAutoNum type="alphaLcParenBoth"/>
            </a:pPr>
            <a:r>
              <a:rPr lang="en-US" sz="6400" dirty="0" smtClean="0"/>
              <a:t>“</a:t>
            </a:r>
            <a:r>
              <a:rPr lang="en-US" sz="6400" dirty="0"/>
              <a:t>Salaries of classroom instructors” as used in Education Code Section 84362 means</a:t>
            </a:r>
            <a:r>
              <a:rPr lang="en-US" sz="6400" dirty="0" smtClean="0"/>
              <a:t>:</a:t>
            </a:r>
          </a:p>
          <a:p>
            <a:pPr indent="0">
              <a:buNone/>
            </a:pPr>
            <a:r>
              <a:rPr lang="en-US" sz="6400" dirty="0" smtClean="0"/>
              <a:t>(1) that </a:t>
            </a:r>
            <a:r>
              <a:rPr lang="en-US" sz="6400" dirty="0"/>
              <a:t>portion of salaries paid for purposes of instruction of students by </a:t>
            </a:r>
            <a:r>
              <a:rPr lang="en-US" sz="6400" dirty="0" smtClean="0"/>
              <a:t>full-time </a:t>
            </a:r>
            <a:r>
              <a:rPr lang="en-US" sz="6400" dirty="0"/>
              <a:t>and </a:t>
            </a:r>
            <a:r>
              <a:rPr lang="en-US" sz="6400" dirty="0" smtClean="0"/>
              <a:t>part</a:t>
            </a:r>
            <a:r>
              <a:rPr lang="en-US" sz="6400" dirty="0"/>
              <a:t>- time instructors </a:t>
            </a:r>
            <a:r>
              <a:rPr lang="en-US" sz="6400" dirty="0" smtClean="0"/>
              <a:t>employed </a:t>
            </a:r>
            <a:r>
              <a:rPr lang="en-US" sz="6400" dirty="0"/>
              <a:t>by the district, </a:t>
            </a:r>
            <a:r>
              <a:rPr lang="en-US" sz="6400" dirty="0" smtClean="0"/>
              <a:t>and</a:t>
            </a:r>
          </a:p>
          <a:p>
            <a:pPr indent="0">
              <a:lnSpc>
                <a:spcPct val="120000"/>
              </a:lnSpc>
              <a:spcAft>
                <a:spcPts val="0"/>
              </a:spcAft>
              <a:buNone/>
            </a:pPr>
            <a:r>
              <a:rPr lang="en-US" sz="6400" dirty="0" smtClean="0"/>
              <a:t>(</a:t>
            </a:r>
            <a:r>
              <a:rPr lang="en-US" sz="6400" dirty="0"/>
              <a:t>2) all salaries paid to district classified employees who </a:t>
            </a:r>
            <a:r>
              <a:rPr lang="en-US" sz="6400" dirty="0" smtClean="0"/>
              <a:t>are:</a:t>
            </a:r>
          </a:p>
          <a:p>
            <a:pPr indent="0">
              <a:lnSpc>
                <a:spcPct val="120000"/>
              </a:lnSpc>
              <a:spcAft>
                <a:spcPts val="0"/>
              </a:spcAft>
              <a:buNone/>
            </a:pPr>
            <a:r>
              <a:rPr lang="en-US" sz="6400" dirty="0"/>
              <a:t>	</a:t>
            </a:r>
            <a:r>
              <a:rPr lang="en-US" sz="6400" dirty="0" smtClean="0"/>
              <a:t>(A) assigned </a:t>
            </a:r>
            <a:r>
              <a:rPr lang="en-US" sz="6400" dirty="0"/>
              <a:t>the basic title of “Instructional Aide” or other appropriate </a:t>
            </a:r>
            <a:r>
              <a:rPr lang="en-US" sz="6400" dirty="0" smtClean="0"/>
              <a:t>title 	designated </a:t>
            </a:r>
            <a:r>
              <a:rPr lang="en-US" sz="6400" dirty="0"/>
              <a:t>by the </a:t>
            </a:r>
            <a:r>
              <a:rPr lang="en-US" sz="6400" dirty="0" smtClean="0"/>
              <a:t>governing </a:t>
            </a:r>
            <a:r>
              <a:rPr lang="en-US" sz="6400" dirty="0"/>
              <a:t>board which denotes that the </a:t>
            </a:r>
            <a:r>
              <a:rPr lang="en-US" sz="6400" dirty="0" smtClean="0"/>
              <a:t>employees’ </a:t>
            </a:r>
            <a:r>
              <a:rPr lang="en-US" sz="6400" dirty="0"/>
              <a:t> </a:t>
            </a:r>
            <a:r>
              <a:rPr lang="en-US" sz="6400" dirty="0" smtClean="0"/>
              <a:t>duties 	include </a:t>
            </a:r>
            <a:r>
              <a:rPr lang="en-US" sz="6400" dirty="0"/>
              <a:t>instructional tasks, </a:t>
            </a:r>
            <a:r>
              <a:rPr lang="en-US" sz="6400" dirty="0" smtClean="0"/>
              <a:t>and</a:t>
            </a:r>
          </a:p>
          <a:p>
            <a:pPr marL="0" indent="0">
              <a:lnSpc>
                <a:spcPct val="120000"/>
              </a:lnSpc>
              <a:spcAft>
                <a:spcPts val="0"/>
              </a:spcAft>
              <a:buNone/>
            </a:pPr>
            <a:r>
              <a:rPr lang="en-US" sz="6400" dirty="0"/>
              <a:t>	</a:t>
            </a:r>
            <a:r>
              <a:rPr lang="en-US" sz="6400" dirty="0" smtClean="0"/>
              <a:t>(B) employed </a:t>
            </a:r>
            <a:r>
              <a:rPr lang="en-US" sz="6400" dirty="0"/>
              <a:t>to assist instructors in the performance of their duties, in the </a:t>
            </a:r>
            <a:r>
              <a:rPr lang="en-US" sz="6400" dirty="0" smtClean="0"/>
              <a:t>	supervision </a:t>
            </a:r>
            <a:r>
              <a:rPr lang="en-US" sz="6400" dirty="0"/>
              <a:t>of </a:t>
            </a:r>
            <a:r>
              <a:rPr lang="en-US" sz="6400" dirty="0" smtClean="0"/>
              <a:t>students</a:t>
            </a:r>
            <a:r>
              <a:rPr lang="en-US" sz="6400" dirty="0"/>
              <a:t>, and in the performance of instructional </a:t>
            </a:r>
            <a:r>
              <a:rPr lang="en-US" sz="6400" dirty="0" smtClean="0"/>
              <a:t>tasks </a:t>
            </a:r>
            <a:r>
              <a:rPr lang="en-US" sz="6400" dirty="0"/>
              <a:t>. . . An </a:t>
            </a:r>
            <a:r>
              <a:rPr lang="en-US" sz="6400" dirty="0" smtClean="0"/>
              <a:t>	employee shall </a:t>
            </a:r>
            <a:r>
              <a:rPr lang="en-US" sz="6400" dirty="0"/>
              <a:t>be deemed to be </a:t>
            </a:r>
            <a:r>
              <a:rPr lang="en-US" sz="6400" dirty="0" smtClean="0"/>
              <a:t>under </a:t>
            </a:r>
            <a:r>
              <a:rPr lang="en-US" sz="6400" dirty="0"/>
              <a:t>the </a:t>
            </a:r>
            <a:r>
              <a:rPr lang="en-US" sz="6400" dirty="0" smtClean="0"/>
              <a:t>supervision </a:t>
            </a:r>
            <a:r>
              <a:rPr lang="en-US" sz="6400" dirty="0"/>
              <a:t>of </a:t>
            </a:r>
            <a:r>
              <a:rPr lang="en-US" sz="6400" dirty="0" smtClean="0"/>
              <a:t>an </a:t>
            </a:r>
            <a:r>
              <a:rPr lang="en-US" sz="6400" dirty="0"/>
              <a:t>instructor for </a:t>
            </a:r>
            <a:r>
              <a:rPr lang="en-US" sz="6400" dirty="0" smtClean="0"/>
              <a:t>the 	purpose </a:t>
            </a:r>
            <a:r>
              <a:rPr lang="en-US" sz="6400" dirty="0"/>
              <a:t>of </a:t>
            </a:r>
            <a:r>
              <a:rPr lang="en-US" sz="6400" dirty="0" smtClean="0"/>
              <a:t>Education </a:t>
            </a:r>
            <a:r>
              <a:rPr lang="en-US" sz="6400" dirty="0"/>
              <a:t>Code </a:t>
            </a:r>
            <a:r>
              <a:rPr lang="en-US" sz="6400" dirty="0" smtClean="0"/>
              <a:t>Section </a:t>
            </a:r>
            <a:r>
              <a:rPr lang="en-US" sz="6400" dirty="0"/>
              <a:t>84362 if the </a:t>
            </a:r>
            <a:r>
              <a:rPr lang="en-US" sz="6400" dirty="0" smtClean="0"/>
              <a:t>employee </a:t>
            </a:r>
            <a:r>
              <a:rPr lang="en-US" sz="6400" dirty="0"/>
              <a:t>performs duties </a:t>
            </a:r>
            <a:r>
              <a:rPr lang="en-US" sz="6400" dirty="0" smtClean="0"/>
              <a:t>	under the </a:t>
            </a:r>
            <a:r>
              <a:rPr lang="en-US" sz="6400" dirty="0"/>
              <a:t>general </a:t>
            </a:r>
            <a:r>
              <a:rPr lang="en-US" sz="6400" dirty="0" smtClean="0"/>
              <a:t>direction </a:t>
            </a:r>
            <a:r>
              <a:rPr lang="en-US" sz="6400" dirty="0"/>
              <a:t>of an instructor</a:t>
            </a:r>
            <a:r>
              <a:rPr lang="en-US" sz="6400" dirty="0" smtClean="0"/>
              <a:t>.</a:t>
            </a:r>
          </a:p>
          <a:p>
            <a:pPr marL="0" indent="0">
              <a:lnSpc>
                <a:spcPct val="120000"/>
              </a:lnSpc>
              <a:spcAft>
                <a:spcPts val="0"/>
              </a:spcAft>
              <a:buNone/>
            </a:pPr>
            <a:endParaRPr lang="en-US" sz="6400" dirty="0"/>
          </a:p>
          <a:p>
            <a:pPr marL="0" indent="0">
              <a:buNone/>
            </a:pPr>
            <a:r>
              <a:rPr lang="en-US" sz="6400" dirty="0"/>
              <a:t>In addition, salaries of classroom instructors shall include the cost of all benefits provided such instructors and instructional aides.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5</a:t>
            </a:fld>
            <a:endParaRPr lang="en-US" dirty="0"/>
          </a:p>
        </p:txBody>
      </p:sp>
    </p:spTree>
    <p:extLst>
      <p:ext uri="{BB962C8B-B14F-4D97-AF65-F5344CB8AC3E}">
        <p14:creationId xmlns:p14="http://schemas.microsoft.com/office/powerpoint/2010/main" val="14187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92895"/>
            <a:ext cx="7272339" cy="1493043"/>
          </a:xfrm>
        </p:spPr>
        <p:txBody>
          <a:bodyPr>
            <a:normAutofit/>
          </a:bodyPr>
          <a:lstStyle/>
          <a:p>
            <a:r>
              <a:rPr lang="en-US" sz="3600" dirty="0" smtClean="0"/>
              <a:t>50% Law - Original Intent</a:t>
            </a:r>
            <a:endParaRPr lang="en-US" sz="3600" dirty="0"/>
          </a:p>
        </p:txBody>
      </p:sp>
      <p:sp>
        <p:nvSpPr>
          <p:cNvPr id="3" name="Content Placeholder 2"/>
          <p:cNvSpPr>
            <a:spLocks noGrp="1"/>
          </p:cNvSpPr>
          <p:nvPr>
            <p:ph idx="1"/>
          </p:nvPr>
        </p:nvSpPr>
        <p:spPr>
          <a:xfrm>
            <a:off x="674686" y="2131491"/>
            <a:ext cx="7272339" cy="3994672"/>
          </a:xfrm>
        </p:spPr>
        <p:txBody>
          <a:bodyPr>
            <a:normAutofit/>
          </a:bodyPr>
          <a:lstStyle/>
          <a:p>
            <a:pPr marL="0">
              <a:buNone/>
            </a:pPr>
            <a:r>
              <a:rPr lang="en-US" dirty="0" smtClean="0"/>
              <a:t>“</a:t>
            </a:r>
            <a:r>
              <a:rPr lang="en-US" dirty="0"/>
              <a:t>Legislative history appears to demonstrate that the objective was to decrease class size in California’s public schools rather than guarantee teachers any particular level of compensation, as some have </a:t>
            </a:r>
            <a:r>
              <a:rPr lang="en-US" dirty="0" smtClean="0"/>
              <a:t>argued.” </a:t>
            </a:r>
          </a:p>
          <a:p>
            <a:pPr marL="0">
              <a:buNone/>
            </a:pPr>
            <a:r>
              <a:rPr lang="en-US" dirty="0"/>
              <a:t>	</a:t>
            </a:r>
            <a:r>
              <a:rPr lang="en-US" sz="2000" dirty="0" smtClean="0"/>
              <a:t>(</a:t>
            </a:r>
            <a:r>
              <a:rPr lang="en-US" sz="2000" i="1" dirty="0"/>
              <a:t>Fifty Percent Law:  Background Paper.</a:t>
            </a:r>
            <a:r>
              <a:rPr lang="en-US" sz="2000" dirty="0"/>
              <a:t> </a:t>
            </a:r>
            <a:r>
              <a:rPr lang="en-US" sz="2000" dirty="0" smtClean="0"/>
              <a:t>Community </a:t>
            </a:r>
            <a:r>
              <a:rPr lang="en-US" sz="2000" dirty="0"/>
              <a:t>College </a:t>
            </a:r>
            <a:r>
              <a:rPr lang="en-US" sz="2000" dirty="0" smtClean="0"/>
              <a:t>	League </a:t>
            </a:r>
            <a:r>
              <a:rPr lang="en-US" sz="2000" dirty="0"/>
              <a:t>of California, </a:t>
            </a:r>
            <a:r>
              <a:rPr lang="en-US" sz="2000" dirty="0" smtClean="0"/>
              <a:t>2000</a:t>
            </a:r>
            <a:r>
              <a:rPr lang="en-US" sz="2000" dirty="0"/>
              <a:t>).</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50% Law Issues</a:t>
            </a:r>
            <a:endParaRPr lang="en-US" sz="4000" dirty="0"/>
          </a:p>
        </p:txBody>
      </p:sp>
      <p:sp>
        <p:nvSpPr>
          <p:cNvPr id="3" name="Content Placeholder 2"/>
          <p:cNvSpPr>
            <a:spLocks noGrp="1"/>
          </p:cNvSpPr>
          <p:nvPr>
            <p:ph idx="1"/>
          </p:nvPr>
        </p:nvSpPr>
        <p:spPr>
          <a:xfrm>
            <a:off x="571500" y="1905000"/>
            <a:ext cx="8001000" cy="4395406"/>
          </a:xfrm>
        </p:spPr>
        <p:txBody>
          <a:bodyPr>
            <a:noAutofit/>
          </a:bodyPr>
          <a:lstStyle/>
          <a:p>
            <a:r>
              <a:rPr lang="en-US" sz="1800" dirty="0" smtClean="0"/>
              <a:t>The definition </a:t>
            </a:r>
            <a:r>
              <a:rPr lang="en-US" sz="1800" dirty="0"/>
              <a:t>of instruction has changed.  It </a:t>
            </a:r>
            <a:r>
              <a:rPr lang="en-US" sz="1800" dirty="0" smtClean="0"/>
              <a:t>no </a:t>
            </a:r>
            <a:r>
              <a:rPr lang="en-US" sz="1800" dirty="0"/>
              <a:t>longer just </a:t>
            </a:r>
            <a:r>
              <a:rPr lang="en-US" sz="1800" dirty="0" smtClean="0"/>
              <a:t>takes place in the classroom</a:t>
            </a:r>
            <a:r>
              <a:rPr lang="en-US" sz="1800" dirty="0"/>
              <a:t>, but the law applies only to classroom instruction.  It does not recognize that learning </a:t>
            </a:r>
            <a:r>
              <a:rPr lang="en-US" sz="1800" dirty="0" smtClean="0"/>
              <a:t>occurs much more broadly and encompasses many factors beyond the traditional teaching model.</a:t>
            </a:r>
            <a:endParaRPr lang="en-US" sz="1800" dirty="0"/>
          </a:p>
          <a:p>
            <a:r>
              <a:rPr lang="en-US" sz="1800" dirty="0"/>
              <a:t>Students are less prepared now than when the law was instituted.  </a:t>
            </a:r>
            <a:r>
              <a:rPr lang="en-US" sz="1800" dirty="0" smtClean="0"/>
              <a:t>Colleges need to provide more </a:t>
            </a:r>
            <a:r>
              <a:rPr lang="en-US" sz="1800" dirty="0"/>
              <a:t>support services to help them succeed—counseling, learning centers, etc.</a:t>
            </a:r>
            <a:r>
              <a:rPr lang="en-US" sz="1800" dirty="0" smtClean="0"/>
              <a:t> </a:t>
            </a:r>
            <a:r>
              <a:rPr lang="en-US" sz="1800" dirty="0"/>
              <a:t> </a:t>
            </a:r>
            <a:r>
              <a:rPr lang="en-US" sz="1800" dirty="0" smtClean="0"/>
              <a:t>50</a:t>
            </a:r>
            <a:r>
              <a:rPr lang="en-US" sz="1800" dirty="0"/>
              <a:t>% law</a:t>
            </a:r>
            <a:r>
              <a:rPr lang="en-US" sz="1800" dirty="0" smtClean="0"/>
              <a:t> is </a:t>
            </a:r>
            <a:r>
              <a:rPr lang="en-US" sz="1800" dirty="0"/>
              <a:t>a disincentive to fulfill these needs, especially during bad budget times</a:t>
            </a:r>
            <a:r>
              <a:rPr lang="en-US" sz="1800" dirty="0" smtClean="0"/>
              <a:t>.</a:t>
            </a:r>
          </a:p>
          <a:p>
            <a:r>
              <a:rPr lang="en-US" sz="1800" dirty="0"/>
              <a:t>Workload reductions depress the instructional side while </a:t>
            </a:r>
            <a:r>
              <a:rPr lang="en-US" sz="1800" dirty="0" smtClean="0"/>
              <a:t>operating costs </a:t>
            </a:r>
            <a:r>
              <a:rPr lang="en-US" sz="1800" dirty="0"/>
              <a:t>rise on the other side (utilities, etc).</a:t>
            </a:r>
            <a:r>
              <a:rPr lang="en-US" sz="1800" dirty="0" smtClean="0"/>
              <a:t> When </a:t>
            </a:r>
            <a:r>
              <a:rPr lang="en-US" sz="1800" dirty="0"/>
              <a:t>costs are forced down on one side, decisions may be made for the wrong reasons on the </a:t>
            </a:r>
            <a:r>
              <a:rPr lang="en-US" sz="1800" dirty="0" smtClean="0"/>
              <a:t>other in order to meet 50% Law requirements.</a:t>
            </a:r>
          </a:p>
          <a:p>
            <a:endParaRPr lang="en-US" sz="18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50% Law Issues</a:t>
            </a:r>
            <a:endParaRPr lang="en-US" sz="4400" dirty="0"/>
          </a:p>
        </p:txBody>
      </p:sp>
      <p:sp>
        <p:nvSpPr>
          <p:cNvPr id="3" name="Content Placeholder 2"/>
          <p:cNvSpPr>
            <a:spLocks noGrp="1"/>
          </p:cNvSpPr>
          <p:nvPr>
            <p:ph idx="1"/>
          </p:nvPr>
        </p:nvSpPr>
        <p:spPr>
          <a:xfrm>
            <a:off x="571500" y="1905000"/>
            <a:ext cx="8001000" cy="4395406"/>
          </a:xfrm>
        </p:spPr>
        <p:txBody>
          <a:bodyPr>
            <a:noAutofit/>
          </a:bodyPr>
          <a:lstStyle/>
          <a:p>
            <a:r>
              <a:rPr lang="en-US" sz="1800" dirty="0" smtClean="0"/>
              <a:t>50</a:t>
            </a:r>
            <a:r>
              <a:rPr lang="en-US" sz="1800" dirty="0"/>
              <a:t>% law tends to be </a:t>
            </a:r>
            <a:r>
              <a:rPr lang="en-US" sz="1800" dirty="0" smtClean="0"/>
              <a:t>discussed/addressed </a:t>
            </a:r>
            <a:r>
              <a:rPr lang="en-US" sz="1800" dirty="0"/>
              <a:t>in isolation.  It </a:t>
            </a:r>
            <a:r>
              <a:rPr lang="en-US" sz="1800" dirty="0" smtClean="0"/>
              <a:t>interacts </a:t>
            </a:r>
            <a:r>
              <a:rPr lang="en-US" sz="1800" dirty="0"/>
              <a:t>with 75/25 and </a:t>
            </a:r>
            <a:r>
              <a:rPr lang="en-US" sz="1800" dirty="0" smtClean="0"/>
              <a:t>FON but this </a:t>
            </a:r>
            <a:r>
              <a:rPr lang="en-US" sz="1800" dirty="0"/>
              <a:t>is often not acknowledged. </a:t>
            </a:r>
            <a:r>
              <a:rPr lang="en-US" sz="1800" dirty="0" smtClean="0"/>
              <a:t> However, bad </a:t>
            </a:r>
            <a:r>
              <a:rPr lang="en-US" sz="1800" dirty="0"/>
              <a:t>decisions can be made because of pressure </a:t>
            </a:r>
            <a:r>
              <a:rPr lang="en-US" sz="1800" dirty="0" smtClean="0"/>
              <a:t>from </a:t>
            </a:r>
            <a:r>
              <a:rPr lang="en-US" sz="1800" dirty="0"/>
              <a:t>the laws</a:t>
            </a:r>
            <a:r>
              <a:rPr lang="en-US" sz="1800" dirty="0" smtClean="0"/>
              <a:t>.</a:t>
            </a:r>
          </a:p>
          <a:p>
            <a:r>
              <a:rPr lang="en-US" sz="1800" dirty="0" smtClean="0"/>
              <a:t>Enacted before collective bargaining was implemented in 1975 in school and community college districts (Educational Employment Relations Act – Government Code §3540 et seq.) and for a K-14 education model .</a:t>
            </a:r>
          </a:p>
          <a:p>
            <a:r>
              <a:rPr lang="en-US" sz="1800" dirty="0" smtClean="0"/>
              <a:t>Any release time to engage in collective bargaining counts against 50% Law because it takes faculty out of the classroom; thereby reducing instructional costs.</a:t>
            </a:r>
          </a:p>
          <a:p>
            <a:r>
              <a:rPr lang="en-US" sz="1800" dirty="0" smtClean="0"/>
              <a:t>Expenditures for classroom technology, hardware and software needed to offer online/distance education, instructional designers, and online tutors are not considered costs of instruction under 50% Law model.</a:t>
            </a:r>
            <a:endParaRPr lang="en-US" sz="1800" dirty="0"/>
          </a:p>
        </p:txBody>
      </p:sp>
      <p:sp>
        <p:nvSpPr>
          <p:cNvPr id="4" name="Slide Number Placeholder 3"/>
          <p:cNvSpPr>
            <a:spLocks noGrp="1"/>
          </p:cNvSpPr>
          <p:nvPr>
            <p:ph type="sldNum" sz="quarter" idx="12"/>
          </p:nvPr>
        </p:nvSpPr>
        <p:spPr/>
        <p:txBody>
          <a:bodyPr/>
          <a:lstStyle/>
          <a:p>
            <a:fld id="{CC80C01A-0704-0F43-90E6-865C5EB89C99}" type="slidenum">
              <a:rPr lang="en-US" smtClean="0"/>
              <a:pPr/>
              <a:t>8</a:t>
            </a:fld>
            <a:endParaRPr lang="en-US" dirty="0"/>
          </a:p>
        </p:txBody>
      </p:sp>
    </p:spTree>
    <p:extLst>
      <p:ext uri="{BB962C8B-B14F-4D97-AF65-F5344CB8AC3E}">
        <p14:creationId xmlns:p14="http://schemas.microsoft.com/office/powerpoint/2010/main" val="427430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AB 1725</a:t>
            </a:r>
            <a:r>
              <a:rPr lang="en-US" dirty="0" smtClean="0"/>
              <a:t> </a:t>
            </a:r>
            <a:endParaRPr lang="en-US" dirty="0"/>
          </a:p>
        </p:txBody>
      </p:sp>
      <p:sp>
        <p:nvSpPr>
          <p:cNvPr id="3" name="Content Placeholder 2"/>
          <p:cNvSpPr>
            <a:spLocks noGrp="1"/>
          </p:cNvSpPr>
          <p:nvPr>
            <p:ph idx="1"/>
          </p:nvPr>
        </p:nvSpPr>
        <p:spPr/>
        <p:txBody>
          <a:bodyPr>
            <a:normAutofit/>
          </a:bodyPr>
          <a:lstStyle/>
          <a:p>
            <a:r>
              <a:rPr lang="en-US" sz="1800" dirty="0" smtClean="0"/>
              <a:t>A key component of the law was “Program Based Funding” and funding formulas were included in the law for Student Services (law implemented in 1990).</a:t>
            </a:r>
          </a:p>
          <a:p>
            <a:r>
              <a:rPr lang="en-US" sz="1800" dirty="0" smtClean="0"/>
              <a:t>“10 plus 1”(Academic and Professional Matters), were established to include minimum qualifications for local faculty hiring, faculty service areas, and set a goal of 75% of credit hours taught by full-time faculty system-wide along with other duties assigned to faculty.</a:t>
            </a:r>
          </a:p>
          <a:p>
            <a:r>
              <a:rPr lang="en-US" sz="1800" dirty="0" smtClean="0"/>
              <a:t>However, these additional duties are outside of classroom instruction; therefore, are on the “wrong side” of the 50% Law calculation.</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CC80C01A-0704-0F43-90E6-865C5EB89C99}" type="slidenum">
              <a:rPr lang="en-US" smtClean="0"/>
              <a:pPr/>
              <a:t>9</a:t>
            </a:fld>
            <a:endParaRPr lang="en-US" dirty="0"/>
          </a:p>
        </p:txBody>
      </p:sp>
    </p:spTree>
    <p:extLst>
      <p:ext uri="{BB962C8B-B14F-4D97-AF65-F5344CB8AC3E}">
        <p14:creationId xmlns:p14="http://schemas.microsoft.com/office/powerpoint/2010/main" val="748342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473</TotalTime>
  <Words>1447</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Calisto MT</vt:lpstr>
      <vt:lpstr>Mistral</vt:lpstr>
      <vt:lpstr>Wingdings 2</vt:lpstr>
      <vt:lpstr>Travelogue</vt:lpstr>
      <vt:lpstr>Sacred Cows or Obstacles to Progress:  Reconsidering Statutory and Regulatory Restrictions on Budget Allocation--Can We Do Better? </vt:lpstr>
      <vt:lpstr>The Sacred Cows</vt:lpstr>
      <vt:lpstr>   Sacred Cows and Unintended Consequences  </vt:lpstr>
      <vt:lpstr>50% Law Definition </vt:lpstr>
      <vt:lpstr>50% Law Definition (cont’d)</vt:lpstr>
      <vt:lpstr>50% Law - Original Intent</vt:lpstr>
      <vt:lpstr>50% Law Issues</vt:lpstr>
      <vt:lpstr>50% Law Issues</vt:lpstr>
      <vt:lpstr>AB 1725 </vt:lpstr>
      <vt:lpstr>75/25 % Ratio</vt:lpstr>
      <vt:lpstr>Faculty Obligation Number</vt:lpstr>
      <vt:lpstr>SB 361</vt:lpstr>
      <vt:lpstr>SB1456 – Student Success Act</vt:lpstr>
      <vt:lpstr>Cow to How</vt:lpstr>
      <vt:lpstr>A Better Approach?</vt:lpstr>
      <vt:lpstr>A Better Approach?</vt:lpstr>
      <vt:lpstr>A Better Approach?</vt:lpstr>
      <vt:lpstr>The Key to Finding a Solution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Morse</dc:creator>
  <cp:lastModifiedBy>THERESA TENA</cp:lastModifiedBy>
  <cp:revision>55</cp:revision>
  <cp:lastPrinted>2014-11-12T00:27:25Z</cp:lastPrinted>
  <dcterms:created xsi:type="dcterms:W3CDTF">2014-11-12T07:02:02Z</dcterms:created>
  <dcterms:modified xsi:type="dcterms:W3CDTF">2015-06-19T16:02:45Z</dcterms:modified>
</cp:coreProperties>
</file>